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B066E"/>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58DC-8627-4608-AEDC-B579FBBE945A}"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110737-EF0D-4692-857B-BAF116AD3A4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A58DC-8627-4608-AEDC-B579FBBE945A}"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10737-EF0D-4692-857B-BAF116AD3A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66"/>
                </a:solidFill>
              </a:rPr>
              <a:t>CLASSIFICATION OF REPERTORIES</a:t>
            </a:r>
            <a:endParaRPr lang="en-IN" dirty="0"/>
          </a:p>
        </p:txBody>
      </p:sp>
      <p:sp>
        <p:nvSpPr>
          <p:cNvPr id="4" name="Subtitle 2"/>
          <p:cNvSpPr>
            <a:spLocks noGrp="1"/>
          </p:cNvSpPr>
          <p:nvPr>
            <p:ph type="subTitle" idx="1"/>
          </p:nvPr>
        </p:nvSpPr>
        <p:spPr>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b="1" dirty="0" smtClean="0">
                <a:solidFill>
                  <a:srgbClr val="FF0066"/>
                </a:solidFill>
              </a:rPr>
              <a:t>DR. CHANDRA HASAN.C.M, MD(</a:t>
            </a:r>
            <a:r>
              <a:rPr lang="en-US" b="1" dirty="0" err="1" smtClean="0">
                <a:solidFill>
                  <a:srgbClr val="FF0066"/>
                </a:solidFill>
              </a:rPr>
              <a:t>Hom</a:t>
            </a:r>
            <a:r>
              <a:rPr lang="en-US" b="1" dirty="0" smtClean="0">
                <a:solidFill>
                  <a:srgbClr val="FF0066"/>
                </a:solidFill>
              </a:rPr>
              <a:t>),</a:t>
            </a:r>
          </a:p>
          <a:p>
            <a:pPr algn="l"/>
            <a:r>
              <a:rPr lang="en-US" b="1" dirty="0" smtClean="0">
                <a:solidFill>
                  <a:srgbClr val="FF0066"/>
                </a:solidFill>
              </a:rPr>
              <a:t>ASSOCIATED PROFESSOR,</a:t>
            </a:r>
          </a:p>
          <a:p>
            <a:pPr algn="l"/>
            <a:r>
              <a:rPr lang="en-US" b="1" dirty="0" smtClean="0">
                <a:solidFill>
                  <a:srgbClr val="FF0066"/>
                </a:solidFill>
              </a:rPr>
              <a:t>DEPT OF REPERTORY,</a:t>
            </a:r>
          </a:p>
          <a:p>
            <a:pPr algn="l"/>
            <a:r>
              <a:rPr lang="en-US" b="1" dirty="0" smtClean="0">
                <a:solidFill>
                  <a:srgbClr val="FF0066"/>
                </a:solidFill>
              </a:rPr>
              <a:t>SARADA KRISHNA HOMOEPATHIC MEDICAL COLLEGE,</a:t>
            </a:r>
          </a:p>
          <a:p>
            <a:pPr algn="l"/>
            <a:r>
              <a:rPr lang="en-US" b="1" dirty="0" smtClean="0">
                <a:solidFill>
                  <a:srgbClr val="FF0066"/>
                </a:solidFill>
              </a:rPr>
              <a:t>KULASEKHARAM </a:t>
            </a:r>
            <a:endParaRPr lang="en-IN" b="1" dirty="0">
              <a:solidFill>
                <a:srgbClr val="FF0066"/>
              </a:solidFill>
            </a:endParaRPr>
          </a:p>
        </p:txBody>
      </p:sp>
    </p:spTree>
    <p:extLst>
      <p:ext uri="{BB962C8B-B14F-4D97-AF65-F5344CB8AC3E}">
        <p14:creationId xmlns:p14="http://schemas.microsoft.com/office/powerpoint/2010/main" val="411947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solidFill>
                  <a:srgbClr val="FF0066"/>
                </a:solidFill>
              </a:rPr>
              <a:t>CLASSIFICATION OF REPERTORIES</a:t>
            </a:r>
            <a:endParaRPr lang="en-US" sz="3600" b="1" dirty="0">
              <a:solidFill>
                <a:srgbClr val="FF0066"/>
              </a:solidFill>
            </a:endParaRPr>
          </a:p>
        </p:txBody>
      </p:sp>
      <p:sp>
        <p:nvSpPr>
          <p:cNvPr id="5" name="Content Placeholder 4"/>
          <p:cNvSpPr>
            <a:spLocks noGrp="1"/>
          </p:cNvSpPr>
          <p:nvPr>
            <p:ph idx="1"/>
          </p:nvPr>
        </p:nvSpPr>
        <p:spPr/>
        <p:txBody>
          <a:bodyPr>
            <a:normAutofit/>
          </a:bodyPr>
          <a:lstStyle/>
          <a:p>
            <a:pPr>
              <a:buNone/>
            </a:pPr>
            <a:r>
              <a:rPr lang="en-US" dirty="0" smtClean="0"/>
              <a:t>      </a:t>
            </a:r>
            <a:r>
              <a:rPr lang="en-US" sz="2400" dirty="0" smtClean="0">
                <a:solidFill>
                  <a:srgbClr val="0B066E"/>
                </a:solidFill>
              </a:rPr>
              <a:t>The number of repertories has been progressively increasing since the time of master Dr. Hahnemann. Today there are more than 200 repertories available to the profession.</a:t>
            </a:r>
          </a:p>
          <a:p>
            <a:pPr>
              <a:buNone/>
            </a:pPr>
            <a:r>
              <a:rPr lang="en-US" sz="2400" dirty="0">
                <a:solidFill>
                  <a:srgbClr val="0B066E"/>
                </a:solidFill>
              </a:rPr>
              <a:t> </a:t>
            </a:r>
            <a:r>
              <a:rPr lang="en-US" sz="2400" dirty="0" smtClean="0">
                <a:solidFill>
                  <a:srgbClr val="0B066E"/>
                </a:solidFill>
              </a:rPr>
              <a:t>        There are various types of repertories which can be helpful for different purposes. Hence it is necessary to classify them, so that the busy practitioners can utilize the right repertory at right time.</a:t>
            </a:r>
          </a:p>
          <a:p>
            <a:pPr>
              <a:buNone/>
            </a:pPr>
            <a:r>
              <a:rPr lang="en-US" sz="2800" b="1" dirty="0" smtClean="0">
                <a:solidFill>
                  <a:srgbClr val="004C22"/>
                </a:solidFill>
              </a:rPr>
              <a:t>Based on philosophical concept : </a:t>
            </a:r>
            <a:r>
              <a:rPr lang="en-US" sz="2400" dirty="0" smtClean="0">
                <a:solidFill>
                  <a:srgbClr val="0B066E"/>
                </a:solidFill>
              </a:rPr>
              <a:t>The repertories have distinctive concept of there own. There fore cases have to be selected to fit them with the principles. To understand these repertories their philosophic concept must been known.</a:t>
            </a:r>
            <a:endParaRPr lang="en-US" sz="2400" dirty="0">
              <a:solidFill>
                <a:srgbClr val="0B066E"/>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dirty="0" smtClean="0">
                <a:solidFill>
                  <a:srgbClr val="0B066E"/>
                </a:solidFill>
              </a:rPr>
              <a:t>          </a:t>
            </a:r>
            <a:r>
              <a:rPr lang="en-US" sz="2400" dirty="0" smtClean="0">
                <a:solidFill>
                  <a:srgbClr val="0B066E"/>
                </a:solidFill>
              </a:rPr>
              <a:t>In these repertories, the symptoms may not be found in the language of materia medica. But the symptoms change their forms to fit in to the arrangement of repertories. There repertories belongs to </a:t>
            </a:r>
            <a:r>
              <a:rPr lang="en-US" sz="2400" b="1" dirty="0" smtClean="0">
                <a:solidFill>
                  <a:srgbClr val="0B066E"/>
                </a:solidFill>
              </a:rPr>
              <a:t>logical</a:t>
            </a:r>
            <a:r>
              <a:rPr lang="en-US" sz="2400" dirty="0" smtClean="0">
                <a:solidFill>
                  <a:srgbClr val="0B066E"/>
                </a:solidFill>
              </a:rPr>
              <a:t> </a:t>
            </a:r>
            <a:r>
              <a:rPr lang="en-US" sz="2400" b="1" dirty="0" smtClean="0">
                <a:solidFill>
                  <a:srgbClr val="0B066E"/>
                </a:solidFill>
              </a:rPr>
              <a:t>utelitarian group.</a:t>
            </a:r>
          </a:p>
          <a:p>
            <a:pPr marL="457200" indent="-457200">
              <a:buAutoNum type="alphaLcParenR"/>
            </a:pPr>
            <a:r>
              <a:rPr lang="en-US" sz="2800" b="1" dirty="0" smtClean="0">
                <a:solidFill>
                  <a:srgbClr val="004C22"/>
                </a:solidFill>
              </a:rPr>
              <a:t>Based on the concept of generals to particular : </a:t>
            </a:r>
            <a:endParaRPr lang="en-US" sz="2800" b="1" dirty="0">
              <a:solidFill>
                <a:srgbClr val="004C22"/>
              </a:solidFill>
            </a:endParaRPr>
          </a:p>
          <a:p>
            <a:pPr marL="457200" indent="-457200">
              <a:buNone/>
            </a:pPr>
            <a:r>
              <a:rPr lang="en-US" sz="2400" b="1" dirty="0" smtClean="0">
                <a:solidFill>
                  <a:srgbClr val="0B066E"/>
                </a:solidFill>
              </a:rPr>
              <a:t>              </a:t>
            </a:r>
            <a:r>
              <a:rPr lang="en-US" sz="2400" dirty="0" smtClean="0">
                <a:solidFill>
                  <a:srgbClr val="0B066E"/>
                </a:solidFill>
              </a:rPr>
              <a:t>Here generals are given prime importance, then follows characteristic particulars.</a:t>
            </a:r>
          </a:p>
          <a:p>
            <a:pPr marL="457200" indent="-457200">
              <a:buNone/>
            </a:pPr>
            <a:r>
              <a:rPr lang="en-US" sz="2400" b="1" dirty="0">
                <a:solidFill>
                  <a:srgbClr val="0B066E"/>
                </a:solidFill>
              </a:rPr>
              <a:t> </a:t>
            </a:r>
            <a:r>
              <a:rPr lang="en-US" sz="2400" b="1" dirty="0" smtClean="0">
                <a:solidFill>
                  <a:srgbClr val="0B066E"/>
                </a:solidFill>
              </a:rPr>
              <a:t>       </a:t>
            </a:r>
            <a:r>
              <a:rPr lang="en-US" sz="2400" dirty="0" smtClean="0">
                <a:solidFill>
                  <a:srgbClr val="0B066E"/>
                </a:solidFill>
              </a:rPr>
              <a:t>(ex) : 1, Repertory of homoeopathic materia medica by J.T.Kent.</a:t>
            </a:r>
          </a:p>
          <a:p>
            <a:pPr marL="457200" indent="-457200">
              <a:buNone/>
            </a:pPr>
            <a:r>
              <a:rPr lang="en-US" sz="2400" dirty="0">
                <a:solidFill>
                  <a:srgbClr val="0B066E"/>
                </a:solidFill>
              </a:rPr>
              <a:t> </a:t>
            </a:r>
            <a:r>
              <a:rPr lang="en-US" sz="2400" dirty="0" smtClean="0">
                <a:solidFill>
                  <a:srgbClr val="0B066E"/>
                </a:solidFill>
              </a:rPr>
              <a:t>                 2, Lippe’s repertory.</a:t>
            </a:r>
          </a:p>
          <a:p>
            <a:pPr marL="457200" indent="-457200">
              <a:buNone/>
            </a:pPr>
            <a:r>
              <a:rPr lang="en-US" sz="2400" dirty="0">
                <a:solidFill>
                  <a:srgbClr val="0B066E"/>
                </a:solidFill>
              </a:rPr>
              <a:t> </a:t>
            </a:r>
            <a:r>
              <a:rPr lang="en-US" sz="2400" dirty="0" smtClean="0">
                <a:solidFill>
                  <a:srgbClr val="0B066E"/>
                </a:solidFill>
              </a:rPr>
              <a:t>                 3, Synthetic repertory by Dr. Barthel and Dr. Will klunker.</a:t>
            </a:r>
          </a:p>
          <a:p>
            <a:pPr marL="457200" indent="-457200">
              <a:buNone/>
            </a:pPr>
            <a:r>
              <a:rPr lang="en-US" sz="2400" dirty="0">
                <a:solidFill>
                  <a:srgbClr val="0B066E"/>
                </a:solidFill>
              </a:rPr>
              <a:t> </a:t>
            </a:r>
            <a:r>
              <a:rPr lang="en-US" sz="2400" dirty="0" smtClean="0">
                <a:solidFill>
                  <a:srgbClr val="0B066E"/>
                </a:solidFill>
              </a:rPr>
              <a:t>                 4, Kent’s repertorium generale by Dr. Kunzil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t>        </a:t>
            </a:r>
            <a:r>
              <a:rPr lang="en-US" sz="2400" dirty="0" smtClean="0">
                <a:solidFill>
                  <a:srgbClr val="0B066E"/>
                </a:solidFill>
              </a:rPr>
              <a:t>5, Homoeopathic medical repertory by Dr. Robin murphy.</a:t>
            </a:r>
          </a:p>
          <a:p>
            <a:pPr>
              <a:buNone/>
            </a:pPr>
            <a:r>
              <a:rPr lang="en-US" sz="2400" dirty="0">
                <a:solidFill>
                  <a:srgbClr val="0B066E"/>
                </a:solidFill>
              </a:rPr>
              <a:t> </a:t>
            </a:r>
            <a:r>
              <a:rPr lang="en-US" sz="2400" dirty="0" smtClean="0">
                <a:solidFill>
                  <a:srgbClr val="0B066E"/>
                </a:solidFill>
              </a:rPr>
              <a:t>          6, Synthesis by Dr. Fredrick schroyens.</a:t>
            </a:r>
          </a:p>
          <a:p>
            <a:pPr>
              <a:buNone/>
            </a:pPr>
            <a:r>
              <a:rPr lang="en-US" sz="2400" dirty="0">
                <a:solidFill>
                  <a:srgbClr val="0B066E"/>
                </a:solidFill>
              </a:rPr>
              <a:t> </a:t>
            </a:r>
            <a:r>
              <a:rPr lang="en-US" sz="2400" dirty="0" smtClean="0">
                <a:solidFill>
                  <a:srgbClr val="0B066E"/>
                </a:solidFill>
              </a:rPr>
              <a:t>          7, Homoeopathy and child care by Dr. Sasikant tiwary.</a:t>
            </a:r>
          </a:p>
          <a:p>
            <a:pPr>
              <a:buNone/>
            </a:pPr>
            <a:r>
              <a:rPr lang="en-US" sz="2400" dirty="0">
                <a:solidFill>
                  <a:srgbClr val="0B066E"/>
                </a:solidFill>
              </a:rPr>
              <a:t> </a:t>
            </a:r>
            <a:r>
              <a:rPr lang="en-US" sz="2400" dirty="0" smtClean="0">
                <a:solidFill>
                  <a:srgbClr val="0B066E"/>
                </a:solidFill>
              </a:rPr>
              <a:t>          8, Complete repertory and repertorium universale by      Dr. Zandboort.</a:t>
            </a:r>
          </a:p>
          <a:p>
            <a:pPr>
              <a:buNone/>
            </a:pPr>
            <a:r>
              <a:rPr lang="en-US" sz="2800" b="1" dirty="0" smtClean="0">
                <a:solidFill>
                  <a:srgbClr val="004C22"/>
                </a:solidFill>
              </a:rPr>
              <a:t>b) Based on the concept of particulars and generals :</a:t>
            </a:r>
          </a:p>
          <a:p>
            <a:pPr>
              <a:buNone/>
            </a:pPr>
            <a:r>
              <a:rPr lang="en-US" sz="2400" dirty="0"/>
              <a:t> </a:t>
            </a:r>
            <a:r>
              <a:rPr lang="en-US" sz="2400" dirty="0" smtClean="0"/>
              <a:t>     </a:t>
            </a:r>
            <a:r>
              <a:rPr lang="en-US" sz="2400" dirty="0" smtClean="0">
                <a:solidFill>
                  <a:srgbClr val="0B066E"/>
                </a:solidFill>
              </a:rPr>
              <a:t>1. Based on Doctrin of analogy, concomittants and complete symptoms. (ex) : Therapeutic pocket book by Boenninghausen</a:t>
            </a:r>
          </a:p>
          <a:p>
            <a:pPr>
              <a:buNone/>
            </a:pPr>
            <a:r>
              <a:rPr lang="en-US" sz="2400" dirty="0">
                <a:solidFill>
                  <a:srgbClr val="0B066E"/>
                </a:solidFill>
              </a:rPr>
              <a:t> </a:t>
            </a:r>
            <a:r>
              <a:rPr lang="en-US" sz="2400" dirty="0" smtClean="0">
                <a:solidFill>
                  <a:srgbClr val="0B066E"/>
                </a:solidFill>
              </a:rPr>
              <a:t>     2. Based on complete symptoms, concomittants, pathological generals, causative modalities (ailments from). (ex) : Boenninghausen’s characteristics and repertory, and Synoptic key of materia medica, both by Dr. Bogar.</a:t>
            </a:r>
            <a:endParaRPr lang="en-US" dirty="0">
              <a:solidFill>
                <a:srgbClr val="0B066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2800" b="1" dirty="0" smtClean="0">
                <a:solidFill>
                  <a:srgbClr val="004C22"/>
                </a:solidFill>
              </a:rPr>
              <a:t>Repertories having no distinctive philosophy :</a:t>
            </a:r>
            <a:r>
              <a:rPr lang="en-US" sz="2400" dirty="0" smtClean="0">
                <a:solidFill>
                  <a:srgbClr val="004C22"/>
                </a:solidFill>
              </a:rPr>
              <a:t> </a:t>
            </a:r>
            <a:r>
              <a:rPr lang="en-US" sz="2400" dirty="0" smtClean="0">
                <a:solidFill>
                  <a:srgbClr val="0B066E"/>
                </a:solidFill>
              </a:rPr>
              <a:t>They are also called concordance repertory. These repertories are mostly used for the purpose of reference and not for systematic repertorization.</a:t>
            </a:r>
          </a:p>
          <a:p>
            <a:pPr>
              <a:buNone/>
            </a:pPr>
            <a:r>
              <a:rPr lang="en-US" sz="2400" b="1" dirty="0" smtClean="0">
                <a:solidFill>
                  <a:srgbClr val="0B066E"/>
                </a:solidFill>
              </a:rPr>
              <a:t>           </a:t>
            </a:r>
            <a:r>
              <a:rPr lang="en-US" sz="2400" dirty="0" smtClean="0">
                <a:solidFill>
                  <a:srgbClr val="0B066E"/>
                </a:solidFill>
              </a:rPr>
              <a:t>They help us to refer symptoms without much variation in the language of prover. They belongs to </a:t>
            </a:r>
            <a:r>
              <a:rPr lang="en-US" sz="2400" b="1" dirty="0" smtClean="0">
                <a:solidFill>
                  <a:srgbClr val="0B066E"/>
                </a:solidFill>
              </a:rPr>
              <a:t>puritine group. </a:t>
            </a:r>
          </a:p>
          <a:p>
            <a:pPr>
              <a:buNone/>
            </a:pPr>
            <a:r>
              <a:rPr lang="en-US" sz="2400" b="1" dirty="0" smtClean="0">
                <a:solidFill>
                  <a:srgbClr val="0B066E"/>
                </a:solidFill>
              </a:rPr>
              <a:t>      </a:t>
            </a:r>
            <a:r>
              <a:rPr lang="en-US" sz="2400" dirty="0" smtClean="0">
                <a:solidFill>
                  <a:srgbClr val="0B066E"/>
                </a:solidFill>
              </a:rPr>
              <a:t>(ex) : 1, Knerr’s repertory to Hering guiding symptoms</a:t>
            </a:r>
          </a:p>
          <a:p>
            <a:pPr>
              <a:buNone/>
            </a:pPr>
            <a:r>
              <a:rPr lang="en-US" sz="2400" b="1" dirty="0" smtClean="0">
                <a:solidFill>
                  <a:srgbClr val="0B066E"/>
                </a:solidFill>
              </a:rPr>
              <a:t>                </a:t>
            </a:r>
            <a:r>
              <a:rPr lang="en-US" sz="2400" dirty="0" smtClean="0">
                <a:solidFill>
                  <a:srgbClr val="0B066E"/>
                </a:solidFill>
              </a:rPr>
              <a:t>2, The concordance repertory of Homoeopathic materia medica by Gentry – in six volumes.</a:t>
            </a:r>
          </a:p>
          <a:p>
            <a:pPr>
              <a:buNone/>
            </a:pPr>
            <a:r>
              <a:rPr lang="en-US" sz="2800" b="1" dirty="0" smtClean="0">
                <a:solidFill>
                  <a:srgbClr val="004C22"/>
                </a:solidFill>
              </a:rPr>
              <a:t>Clinical repertories :</a:t>
            </a:r>
            <a:r>
              <a:rPr lang="en-US" sz="2400" dirty="0" smtClean="0">
                <a:solidFill>
                  <a:srgbClr val="004C22"/>
                </a:solidFill>
              </a:rPr>
              <a:t> </a:t>
            </a:r>
            <a:r>
              <a:rPr lang="en-US" sz="2400" dirty="0" smtClean="0">
                <a:solidFill>
                  <a:srgbClr val="0B066E"/>
                </a:solidFill>
              </a:rPr>
              <a:t>These repertories have many clinical rubrics under different systems and medicines are grouped against the name of disease. </a:t>
            </a:r>
          </a:p>
          <a:p>
            <a:pPr>
              <a:buNone/>
            </a:pPr>
            <a:r>
              <a:rPr lang="en-US" sz="2400" b="1" dirty="0" smtClean="0"/>
              <a:t>             </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buNone/>
            </a:pPr>
            <a:r>
              <a:rPr lang="en-US" sz="2400" dirty="0" smtClean="0">
                <a:solidFill>
                  <a:srgbClr val="0B066E"/>
                </a:solidFill>
              </a:rPr>
              <a:t>       </a:t>
            </a:r>
            <a:r>
              <a:rPr lang="en-US" sz="2400" dirty="0" smtClean="0">
                <a:solidFill>
                  <a:srgbClr val="FF0000"/>
                </a:solidFill>
              </a:rPr>
              <a:t>The clinical repertories are sub divided into :</a:t>
            </a:r>
          </a:p>
          <a:p>
            <a:pPr>
              <a:buNone/>
            </a:pPr>
            <a:r>
              <a:rPr lang="en-US" sz="2400" b="1" dirty="0" smtClean="0">
                <a:solidFill>
                  <a:srgbClr val="004C22"/>
                </a:solidFill>
              </a:rPr>
              <a:t>a, Covering whole body : </a:t>
            </a:r>
            <a:r>
              <a:rPr lang="en-US" sz="2400" dirty="0" smtClean="0">
                <a:solidFill>
                  <a:srgbClr val="0B066E"/>
                </a:solidFill>
              </a:rPr>
              <a:t>(ex) clinical repertory appended to Boericke’s materia medica, and clinical repertory by J.H.Clarke.</a:t>
            </a:r>
          </a:p>
          <a:p>
            <a:pPr>
              <a:buNone/>
            </a:pPr>
            <a:r>
              <a:rPr lang="en-US" sz="2400" b="1" dirty="0" smtClean="0">
                <a:solidFill>
                  <a:srgbClr val="004C22"/>
                </a:solidFill>
              </a:rPr>
              <a:t>b, Repertories dealing with disease condition or a part.</a:t>
            </a:r>
          </a:p>
          <a:p>
            <a:pPr>
              <a:buNone/>
            </a:pPr>
            <a:r>
              <a:rPr lang="en-US" sz="2400" b="1" dirty="0" smtClean="0">
                <a:solidFill>
                  <a:srgbClr val="0B066E"/>
                </a:solidFill>
              </a:rPr>
              <a:t>     1, On specific parts</a:t>
            </a:r>
          </a:p>
          <a:p>
            <a:pPr>
              <a:buNone/>
            </a:pPr>
            <a:r>
              <a:rPr lang="en-US" sz="2400" dirty="0" smtClean="0">
                <a:solidFill>
                  <a:srgbClr val="0B066E"/>
                </a:solidFill>
              </a:rPr>
              <a:t>      a, Berridge’s eyes</a:t>
            </a:r>
          </a:p>
          <a:p>
            <a:pPr>
              <a:buNone/>
            </a:pPr>
            <a:r>
              <a:rPr lang="en-US" sz="2400" dirty="0" smtClean="0">
                <a:solidFill>
                  <a:srgbClr val="0B066E"/>
                </a:solidFill>
              </a:rPr>
              <a:t>      b, Morgan’s urinary organs</a:t>
            </a:r>
          </a:p>
          <a:p>
            <a:pPr>
              <a:buNone/>
            </a:pPr>
            <a:r>
              <a:rPr lang="en-US" sz="2400" dirty="0" smtClean="0">
                <a:solidFill>
                  <a:srgbClr val="0B066E"/>
                </a:solidFill>
              </a:rPr>
              <a:t>      c, Minton’s uterus</a:t>
            </a:r>
          </a:p>
          <a:p>
            <a:pPr>
              <a:buNone/>
            </a:pPr>
            <a:r>
              <a:rPr lang="en-US" sz="2400" b="1" dirty="0" smtClean="0">
                <a:solidFill>
                  <a:srgbClr val="0B066E"/>
                </a:solidFill>
              </a:rPr>
              <a:t>      2, On clinical conditions </a:t>
            </a:r>
          </a:p>
          <a:p>
            <a:pPr>
              <a:buNone/>
            </a:pPr>
            <a:r>
              <a:rPr lang="en-US" sz="2400" dirty="0" smtClean="0">
                <a:solidFill>
                  <a:srgbClr val="0B066E"/>
                </a:solidFill>
              </a:rPr>
              <a:t>      a, Robert’s rheumatic medicines</a:t>
            </a:r>
          </a:p>
          <a:p>
            <a:pPr>
              <a:buNone/>
            </a:pPr>
            <a:r>
              <a:rPr lang="en-US" sz="2400" dirty="0" smtClean="0">
                <a:solidFill>
                  <a:srgbClr val="0B066E"/>
                </a:solidFill>
              </a:rPr>
              <a:t>      b, Bell’s diarrhoea</a:t>
            </a:r>
          </a:p>
          <a:p>
            <a:pPr>
              <a:buNone/>
            </a:pPr>
            <a:r>
              <a:rPr lang="en-US" sz="2400" dirty="0" smtClean="0">
                <a:solidFill>
                  <a:srgbClr val="0B066E"/>
                </a:solidFill>
              </a:rPr>
              <a:t>      c, Allen’s repertory of intermittent fever</a:t>
            </a:r>
          </a:p>
          <a:p>
            <a:pPr>
              <a:buNone/>
            </a:pPr>
            <a:r>
              <a:rPr lang="en-US" sz="2400" dirty="0" smtClean="0">
                <a:solidFill>
                  <a:srgbClr val="0B066E"/>
                </a:solidFill>
              </a:rPr>
              <a:t>      d, Therapeutics of fever by H. C. Allen.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800" b="1" dirty="0" smtClean="0">
                <a:solidFill>
                  <a:srgbClr val="004C22"/>
                </a:solidFill>
              </a:rPr>
              <a:t>Card repertories :</a:t>
            </a:r>
            <a:r>
              <a:rPr lang="en-US" sz="2400" b="1" dirty="0" smtClean="0">
                <a:solidFill>
                  <a:srgbClr val="004C22"/>
                </a:solidFill>
              </a:rPr>
              <a:t> </a:t>
            </a:r>
            <a:r>
              <a:rPr lang="en-US" sz="2400" dirty="0" smtClean="0">
                <a:solidFill>
                  <a:srgbClr val="0B066E"/>
                </a:solidFill>
              </a:rPr>
              <a:t>Slips of cards arranged systematically facilitate the work of finding out remedies. Mostly it consists of punched cards.</a:t>
            </a:r>
          </a:p>
          <a:p>
            <a:pPr>
              <a:buNone/>
            </a:pPr>
            <a:r>
              <a:rPr lang="en-US" sz="2400" dirty="0" smtClean="0">
                <a:solidFill>
                  <a:srgbClr val="0B066E"/>
                </a:solidFill>
              </a:rPr>
              <a:t>     (ex) : a, Kishore’s card repertory</a:t>
            </a:r>
          </a:p>
          <a:p>
            <a:pPr>
              <a:buNone/>
            </a:pPr>
            <a:r>
              <a:rPr lang="en-US" sz="2400" dirty="0" smtClean="0">
                <a:solidFill>
                  <a:srgbClr val="0B066E"/>
                </a:solidFill>
              </a:rPr>
              <a:t>               b, Boger’s card index</a:t>
            </a:r>
          </a:p>
          <a:p>
            <a:pPr>
              <a:buNone/>
            </a:pPr>
            <a:r>
              <a:rPr lang="en-US" sz="2400" dirty="0" smtClean="0">
                <a:solidFill>
                  <a:srgbClr val="0B066E"/>
                </a:solidFill>
              </a:rPr>
              <a:t>               c, Field’s card repertory</a:t>
            </a:r>
          </a:p>
          <a:p>
            <a:pPr>
              <a:buNone/>
            </a:pPr>
            <a:r>
              <a:rPr lang="en-US" sz="2400" dirty="0" smtClean="0">
                <a:solidFill>
                  <a:srgbClr val="0B066E"/>
                </a:solidFill>
              </a:rPr>
              <a:t>               d, P Shankaran’s card repertory</a:t>
            </a:r>
          </a:p>
          <a:p>
            <a:pPr>
              <a:buNone/>
            </a:pPr>
            <a:r>
              <a:rPr lang="en-US" sz="2400" dirty="0" smtClean="0">
                <a:solidFill>
                  <a:srgbClr val="0B066E"/>
                </a:solidFill>
              </a:rPr>
              <a:t>               e, Sharma’s card repertory</a:t>
            </a:r>
          </a:p>
          <a:p>
            <a:pPr>
              <a:buNone/>
            </a:pPr>
            <a:r>
              <a:rPr lang="en-US" sz="2800" b="1" dirty="0" smtClean="0">
                <a:solidFill>
                  <a:srgbClr val="004C22"/>
                </a:solidFill>
              </a:rPr>
              <a:t>Mechanically aided repertories :</a:t>
            </a:r>
            <a:r>
              <a:rPr lang="en-US" sz="2400" b="1" dirty="0" smtClean="0">
                <a:solidFill>
                  <a:srgbClr val="004C22"/>
                </a:solidFill>
              </a:rPr>
              <a:t> </a:t>
            </a:r>
            <a:r>
              <a:rPr lang="en-US" sz="2400" dirty="0" smtClean="0">
                <a:solidFill>
                  <a:srgbClr val="0B066E"/>
                </a:solidFill>
              </a:rPr>
              <a:t>To facilitate and expedite or speed up the work of repertorization, mechanical devices were added to the field of repertory.</a:t>
            </a:r>
          </a:p>
          <a:p>
            <a:pPr>
              <a:buNone/>
            </a:pPr>
            <a:r>
              <a:rPr lang="en-US" sz="2400" dirty="0" smtClean="0"/>
              <a:t>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         </a:t>
            </a:r>
            <a:r>
              <a:rPr lang="en-US" sz="2400" dirty="0" smtClean="0">
                <a:solidFill>
                  <a:srgbClr val="0B066E"/>
                </a:solidFill>
              </a:rPr>
              <a:t>The whole repertory as well us the process and methods of repertorization are put in the form of software. This made repertorization faster and easier.</a:t>
            </a:r>
          </a:p>
          <a:p>
            <a:pPr>
              <a:buNone/>
            </a:pPr>
            <a:r>
              <a:rPr lang="en-US" sz="2400" dirty="0" smtClean="0">
                <a:solidFill>
                  <a:srgbClr val="0B066E"/>
                </a:solidFill>
              </a:rPr>
              <a:t>     (ex) : 1, CARA</a:t>
            </a:r>
          </a:p>
          <a:p>
            <a:pPr>
              <a:buNone/>
            </a:pPr>
            <a:r>
              <a:rPr lang="en-US" sz="2400" dirty="0" smtClean="0">
                <a:solidFill>
                  <a:srgbClr val="0B066E"/>
                </a:solidFill>
              </a:rPr>
              <a:t>               2, RADAR</a:t>
            </a:r>
          </a:p>
          <a:p>
            <a:pPr>
              <a:buNone/>
            </a:pPr>
            <a:r>
              <a:rPr lang="en-US" sz="2400" dirty="0" smtClean="0">
                <a:solidFill>
                  <a:srgbClr val="0B066E"/>
                </a:solidFill>
              </a:rPr>
              <a:t>               3, Organon – 96</a:t>
            </a:r>
          </a:p>
          <a:p>
            <a:pPr>
              <a:buNone/>
            </a:pPr>
            <a:r>
              <a:rPr lang="en-US" sz="2400" dirty="0" smtClean="0">
                <a:solidFill>
                  <a:srgbClr val="0B066E"/>
                </a:solidFill>
              </a:rPr>
              <a:t>               4, Mac repertory</a:t>
            </a:r>
          </a:p>
          <a:p>
            <a:pPr>
              <a:buNone/>
            </a:pPr>
            <a:r>
              <a:rPr lang="en-US" sz="2400" dirty="0" smtClean="0">
                <a:solidFill>
                  <a:srgbClr val="0B066E"/>
                </a:solidFill>
              </a:rPr>
              <a:t>               5, Dolphin</a:t>
            </a:r>
          </a:p>
          <a:p>
            <a:pPr>
              <a:buNone/>
            </a:pPr>
            <a:r>
              <a:rPr lang="en-US" sz="2400" dirty="0" smtClean="0">
                <a:solidFill>
                  <a:srgbClr val="0B066E"/>
                </a:solidFill>
              </a:rPr>
              <a:t>               6, Hompath</a:t>
            </a:r>
          </a:p>
          <a:p>
            <a:pPr>
              <a:buNone/>
            </a:pPr>
            <a:r>
              <a:rPr lang="en-US" sz="2400" dirty="0" smtClean="0">
                <a:solidFill>
                  <a:srgbClr val="0B066E"/>
                </a:solidFill>
              </a:rPr>
              <a:t>               7, Somio, etc.</a:t>
            </a:r>
            <a:endParaRPr lang="en-US" dirty="0">
              <a:solidFill>
                <a:srgbClr val="0B066E"/>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723</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CLASSIFICATION OF REPERTORIES</vt:lpstr>
      <vt:lpstr>CLASSIFICATION OF REPERTORIES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REPERTORIES</dc:title>
  <dc:creator>INTEL i3</dc:creator>
  <cp:lastModifiedBy>Admin</cp:lastModifiedBy>
  <cp:revision>17</cp:revision>
  <dcterms:created xsi:type="dcterms:W3CDTF">2017-11-19T06:44:19Z</dcterms:created>
  <dcterms:modified xsi:type="dcterms:W3CDTF">2019-12-28T07:13:22Z</dcterms:modified>
</cp:coreProperties>
</file>